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225" r:id="rId4"/>
  </p:sldMasterIdLst>
  <p:notesMasterIdLst>
    <p:notesMasterId r:id="rId80"/>
  </p:notesMasterIdLst>
  <p:handoutMasterIdLst>
    <p:handoutMasterId r:id="rId81"/>
  </p:handoutMasterIdLst>
  <p:sldIdLst>
    <p:sldId id="256" r:id="rId5"/>
    <p:sldId id="282" r:id="rId6"/>
    <p:sldId id="283" r:id="rId7"/>
    <p:sldId id="284" r:id="rId8"/>
    <p:sldId id="285" r:id="rId9"/>
    <p:sldId id="408" r:id="rId10"/>
    <p:sldId id="409" r:id="rId11"/>
    <p:sldId id="288" r:id="rId12"/>
    <p:sldId id="425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93" r:id="rId27"/>
    <p:sldId id="426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494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5" r:id="rId58"/>
    <p:sldId id="476" r:id="rId59"/>
    <p:sldId id="477" r:id="rId60"/>
    <p:sldId id="478" r:id="rId61"/>
    <p:sldId id="479" r:id="rId62"/>
    <p:sldId id="480" r:id="rId63"/>
    <p:sldId id="481" r:id="rId64"/>
    <p:sldId id="482" r:id="rId65"/>
    <p:sldId id="483" r:id="rId66"/>
    <p:sldId id="484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492" r:id="rId75"/>
    <p:sldId id="460" r:id="rId76"/>
    <p:sldId id="333" r:id="rId77"/>
    <p:sldId id="331" r:id="rId78"/>
    <p:sldId id="326" r:id="rId79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09" autoAdjust="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 городского округа Лобня (человек)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47470598494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27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75E-3"/>
                  <c:y val="-2.147470598494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-2.180685358255471E-2"/>
                  <c:y val="-1.1943221746992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2461059190031227E-2"/>
                  <c:y val="4.36982487365191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9.6406694697318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</c:v>
                </c:pt>
                <c:pt idx="2">
                  <c:v>2022г. план</c:v>
                </c:pt>
                <c:pt idx="3">
                  <c:v>2023г. прогноз</c:v>
                </c:pt>
                <c:pt idx="4">
                  <c:v>2024г. прогноз</c:v>
                </c:pt>
                <c:pt idx="5">
                  <c:v>2025г.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89522</c:v>
                </c:pt>
                <c:pt idx="1">
                  <c:v>88974</c:v>
                </c:pt>
                <c:pt idx="2">
                  <c:v>88536</c:v>
                </c:pt>
                <c:pt idx="3">
                  <c:v>88552</c:v>
                </c:pt>
                <c:pt idx="4">
                  <c:v>88594</c:v>
                </c:pt>
                <c:pt idx="5">
                  <c:v>88687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7.7881619937695077E-3"/>
                  <c:y val="-1.8734929660071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707E-3"/>
                  <c:y val="-1.62135237987572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75E-3"/>
                  <c:y val="-3.0678151407064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2020г.</c:v>
                </c:pt>
                <c:pt idx="1">
                  <c:v>2021г.</c:v>
                </c:pt>
                <c:pt idx="2">
                  <c:v>2022г. план</c:v>
                </c:pt>
                <c:pt idx="3">
                  <c:v>2023г. прогноз</c:v>
                </c:pt>
                <c:pt idx="4">
                  <c:v>2024г. прогноз</c:v>
                </c:pt>
                <c:pt idx="5">
                  <c:v>2025г.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88620</c:v>
                </c:pt>
                <c:pt idx="4">
                  <c:v>88730</c:v>
                </c:pt>
                <c:pt idx="5">
                  <c:v>88894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212032"/>
        <c:axId val="29222016"/>
      </c:barChart>
      <c:catAx>
        <c:axId val="292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22016"/>
        <c:crosses val="autoZero"/>
        <c:auto val="1"/>
        <c:lblAlgn val="ctr"/>
        <c:lblOffset val="100"/>
        <c:noMultiLvlLbl val="0"/>
      </c:catAx>
      <c:valAx>
        <c:axId val="292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05E-2"/>
          <c:w val="0.65213886458637405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185.4</c:v>
                </c:pt>
                <c:pt idx="1">
                  <c:v>196.6</c:v>
                </c:pt>
                <c:pt idx="2">
                  <c:v>210.9</c:v>
                </c:pt>
                <c:pt idx="3">
                  <c:v>214.5</c:v>
                </c:pt>
                <c:pt idx="4">
                  <c:v>218.3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0.60000000000000064</c:v>
                </c:pt>
                <c:pt idx="1">
                  <c:v>0.4</c:v>
                </c:pt>
                <c:pt idx="2">
                  <c:v>0.4</c:v>
                </c:pt>
                <c:pt idx="3">
                  <c:v>0.60000000000000064</c:v>
                </c:pt>
                <c:pt idx="4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20.3</c:v>
                </c:pt>
                <c:pt idx="1">
                  <c:v>51.3</c:v>
                </c:pt>
                <c:pt idx="2">
                  <c:v>11</c:v>
                </c:pt>
                <c:pt idx="3">
                  <c:v>12.1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5.7</c:v>
                </c:pt>
                <c:pt idx="1">
                  <c:v>14.9</c:v>
                </c:pt>
                <c:pt idx="2">
                  <c:v>28</c:v>
                </c:pt>
                <c:pt idx="3">
                  <c:v>33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5.4</c:v>
                </c:pt>
                <c:pt idx="1">
                  <c:v>3</c:v>
                </c:pt>
                <c:pt idx="2">
                  <c:v>1.9000000000000001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67.099999999999994</c:v>
                </c:pt>
                <c:pt idx="1">
                  <c:v>35.4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56896"/>
        <c:axId val="31875072"/>
      </c:areaChart>
      <c:catAx>
        <c:axId val="3185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75072"/>
        <c:crosses val="autoZero"/>
        <c:auto val="1"/>
        <c:lblAlgn val="ctr"/>
        <c:lblOffset val="100"/>
        <c:noMultiLvlLbl val="0"/>
      </c:catAx>
      <c:valAx>
        <c:axId val="3187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56896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395.9</c:v>
                </c:pt>
                <c:pt idx="1">
                  <c:v>2996.2</c:v>
                </c:pt>
                <c:pt idx="2">
                  <c:v>1834.9</c:v>
                </c:pt>
                <c:pt idx="3">
                  <c:v>1601.5</c:v>
                </c:pt>
                <c:pt idx="4">
                  <c:v>218.7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1396.6</c:v>
                </c:pt>
                <c:pt idx="1">
                  <c:v>1564.5</c:v>
                </c:pt>
                <c:pt idx="2">
                  <c:v>1701.1</c:v>
                </c:pt>
                <c:pt idx="3">
                  <c:v>1696.8</c:v>
                </c:pt>
                <c:pt idx="4">
                  <c:v>1697.1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80</c:v>
                </c:pt>
                <c:pt idx="1">
                  <c:v>200.1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1.1000000000000001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-7.7</c:v>
                </c:pt>
                <c:pt idx="1">
                  <c:v>-27.8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36512"/>
        <c:axId val="31938048"/>
      </c:areaChart>
      <c:catAx>
        <c:axId val="319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38048"/>
        <c:crosses val="autoZero"/>
        <c:auto val="1"/>
        <c:lblAlgn val="ctr"/>
        <c:lblOffset val="100"/>
        <c:noMultiLvlLbl val="0"/>
      </c:catAx>
      <c:valAx>
        <c:axId val="3193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36512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план</c:v>
                </c:pt>
                <c:pt idx="4">
                  <c:v>2023 год прогноз</c:v>
                </c:pt>
                <c:pt idx="5">
                  <c:v>2024 год прогноз</c:v>
                </c:pt>
                <c:pt idx="6">
                  <c:v>2025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206</c:v>
                </c:pt>
                <c:pt idx="1">
                  <c:v>281</c:v>
                </c:pt>
                <c:pt idx="2">
                  <c:v>335.5</c:v>
                </c:pt>
                <c:pt idx="3">
                  <c:v>481.2</c:v>
                </c:pt>
                <c:pt idx="4">
                  <c:v>610.5</c:v>
                </c:pt>
                <c:pt idx="5">
                  <c:v>773.3</c:v>
                </c:pt>
                <c:pt idx="6">
                  <c:v>899.5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2-4B68-90DA-4D8AC9B8B3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2019 год </c:v>
                </c:pt>
                <c:pt idx="1">
                  <c:v>2020 год </c:v>
                </c:pt>
                <c:pt idx="2">
                  <c:v>2021 год </c:v>
                </c:pt>
                <c:pt idx="3">
                  <c:v>2022 план</c:v>
                </c:pt>
                <c:pt idx="4">
                  <c:v>2023 год прогноз</c:v>
                </c:pt>
                <c:pt idx="5">
                  <c:v>2024 год прогноз</c:v>
                </c:pt>
                <c:pt idx="6">
                  <c:v>2025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28.3</c:v>
                </c:pt>
                <c:pt idx="1">
                  <c:v>27</c:v>
                </c:pt>
                <c:pt idx="2">
                  <c:v>54.4</c:v>
                </c:pt>
                <c:pt idx="3">
                  <c:v>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2-4B68-90DA-4D8AC9B8B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952064"/>
        <c:axId val="30966144"/>
      </c:barChart>
      <c:catAx>
        <c:axId val="309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66144"/>
        <c:crosses val="autoZero"/>
        <c:auto val="1"/>
        <c:lblAlgn val="ctr"/>
        <c:lblOffset val="100"/>
        <c:noMultiLvlLbl val="0"/>
      </c:catAx>
      <c:valAx>
        <c:axId val="3096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2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16600</c:v>
                </c:pt>
                <c:pt idx="1">
                  <c:v>5512.8</c:v>
                </c:pt>
                <c:pt idx="2">
                  <c:v>105804.6</c:v>
                </c:pt>
                <c:pt idx="3">
                  <c:v>120143.9</c:v>
                </c:pt>
                <c:pt idx="4">
                  <c:v>750</c:v>
                </c:pt>
                <c:pt idx="5">
                  <c:v>157240.9</c:v>
                </c:pt>
                <c:pt idx="6">
                  <c:v>4806427.2</c:v>
                </c:pt>
                <c:pt idx="7">
                  <c:v>1085</c:v>
                </c:pt>
                <c:pt idx="8">
                  <c:v>742017.5</c:v>
                </c:pt>
                <c:pt idx="9">
                  <c:v>232191.9</c:v>
                </c:pt>
                <c:pt idx="10">
                  <c:v>44930.6</c:v>
                </c:pt>
                <c:pt idx="11">
                  <c:v>5790</c:v>
                </c:pt>
                <c:pt idx="12">
                  <c:v>396357.6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20780.3</c:v>
                </c:pt>
                <c:pt idx="1">
                  <c:v>5000</c:v>
                </c:pt>
                <c:pt idx="2">
                  <c:v>174996.9</c:v>
                </c:pt>
                <c:pt idx="3">
                  <c:v>110294.9</c:v>
                </c:pt>
                <c:pt idx="4">
                  <c:v>850</c:v>
                </c:pt>
                <c:pt idx="5">
                  <c:v>165306</c:v>
                </c:pt>
                <c:pt idx="6">
                  <c:v>3639387</c:v>
                </c:pt>
                <c:pt idx="7">
                  <c:v>1120.2</c:v>
                </c:pt>
                <c:pt idx="8">
                  <c:v>765048.3</c:v>
                </c:pt>
                <c:pt idx="9">
                  <c:v>471350</c:v>
                </c:pt>
                <c:pt idx="10">
                  <c:v>45573</c:v>
                </c:pt>
                <c:pt idx="11">
                  <c:v>7047.9</c:v>
                </c:pt>
                <c:pt idx="12">
                  <c:v>504888.1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6600832"/>
        <c:axId val="36623104"/>
      </c:barChart>
      <c:catAx>
        <c:axId val="36600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23104"/>
        <c:crosses val="autoZero"/>
        <c:auto val="1"/>
        <c:lblAlgn val="ctr"/>
        <c:lblOffset val="100"/>
        <c:noMultiLvlLbl val="0"/>
      </c:catAx>
      <c:valAx>
        <c:axId val="36623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41358024691437"/>
          <c:y val="0.40365140588243831"/>
          <c:w val="0.66820987654321551"/>
          <c:h val="0.5946299847520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0.18035519795046553"/>
                  <c:y val="8.663087354223166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0.15509957583060571"/>
                  <c:y val="-9.44814505312614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4.1259185826456067E-2"/>
                  <c:y val="0.100753700474504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8.0164644574154745E-2"/>
                  <c:y val="-8.1963719007066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0.13658798120246904"/>
                  <c:y val="-0.189810230425283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3.9291574440446786E-2"/>
                  <c:y val="-0.16023742933554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5.4243972891900902E-2"/>
                  <c:y val="-0.29339393046505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61"/>
                  <c:y val="-0.246992081395143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0.26152768400851945"/>
                  <c:y val="-0.19433891403370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237"/>
                  <c:y val="-0.18667752697365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5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5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</c:v>
                </c:pt>
                <c:pt idx="1">
                  <c:v>68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80637635245119"/>
          <c:y val="8.1301964946837751E-2"/>
          <c:w val="0.46958637114805357"/>
          <c:h val="0.763645372404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9.7679446907333004E-2"/>
                  <c:y val="-6.7770060083414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3.7129387057352053E-2"/>
                  <c:y val="-0.153595734107622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2"/>
              <c:layout>
                <c:manualLayout>
                  <c:x val="0.16212277936859992"/>
                  <c:y val="5.9697571140744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1-4860-B56F-879E36E5483B}"/>
                </c:ext>
              </c:extLst>
            </c:dLbl>
            <c:dLbl>
              <c:idx val="3"/>
              <c:layout>
                <c:manualLayout>
                  <c:x val="3.8373424458214352E-2"/>
                  <c:y val="5.40696304014271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-2.7658217187337747E-3"/>
                  <c:y val="8.2275955824728186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-0.1834093926839678"/>
                  <c:y val="1.4877100742560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0.32947515240242131"/>
                  <c:y val="-0.12838081804724397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6.1146655747927672E-2"/>
                  <c:y val="-0.13114064653476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-0.14574164698546113"/>
                  <c:y val="-0.130120677282103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-0.19753898312373894"/>
                  <c:y val="-0.208080295883040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0.14172898799774941"/>
                  <c:y val="-0.228961046370223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0.10798629337999417"/>
                  <c:y val="-8.3909795019243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-7.4576055169497293E-2"/>
                  <c:y val="-6.19872942045479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dLbl>
              <c:idx val="14"/>
              <c:layout>
                <c:manualLayout>
                  <c:x val="4.6135899679206763E-3"/>
                  <c:y val="-6.107698945319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67-4A07-98DA-09B58B492E80}"/>
                </c:ext>
              </c:extLst>
            </c:dLbl>
            <c:dLbl>
              <c:idx val="16"/>
              <c:layout>
                <c:manualLayout>
                  <c:x val="-0.16677627102167786"/>
                  <c:y val="-0.283988759997697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 baseline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194824.7</c:v>
                </c:pt>
                <c:pt idx="1">
                  <c:v>1865894.1</c:v>
                </c:pt>
                <c:pt idx="2">
                  <c:v>77718.100000000006</c:v>
                </c:pt>
                <c:pt idx="3">
                  <c:v>100413.9</c:v>
                </c:pt>
                <c:pt idx="4">
                  <c:v>55088.6</c:v>
                </c:pt>
                <c:pt idx="5">
                  <c:v>36026.199999999997</c:v>
                </c:pt>
                <c:pt idx="6">
                  <c:v>6859</c:v>
                </c:pt>
                <c:pt idx="7">
                  <c:v>303085.2</c:v>
                </c:pt>
                <c:pt idx="8">
                  <c:v>123303</c:v>
                </c:pt>
                <c:pt idx="9">
                  <c:v>79978</c:v>
                </c:pt>
                <c:pt idx="10">
                  <c:v>283330.3</c:v>
                </c:pt>
                <c:pt idx="11">
                  <c:v>849743.1</c:v>
                </c:pt>
                <c:pt idx="12">
                  <c:v>12697.6</c:v>
                </c:pt>
                <c:pt idx="13">
                  <c:v>74110.5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1"/>
    </a:solidFill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3.1494516482295691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725824114785E-3"/>
                  <c:y val="-3.190740607145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2.6203065730791852E-2"/>
                  <c:y val="-3.4089599872514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802495159268047E-2"/>
                  <c:y val="-8.35012151014992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1.3920452291015337E-2"/>
                  <c:y val="1.5322015356471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прогноз</c:v>
                </c:pt>
                <c:pt idx="4">
                  <c:v>2024 год прогноз</c:v>
                </c:pt>
                <c:pt idx="5">
                  <c:v>2025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61562.9</c:v>
                </c:pt>
                <c:pt idx="1">
                  <c:v>81496.2</c:v>
                </c:pt>
                <c:pt idx="2">
                  <c:v>91927.8</c:v>
                </c:pt>
                <c:pt idx="3">
                  <c:v>94422.3</c:v>
                </c:pt>
                <c:pt idx="4">
                  <c:v>97644.2</c:v>
                </c:pt>
                <c:pt idx="5">
                  <c:v>102775.9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4.6926829558620493E-3"/>
                  <c:y val="-1.6739723500253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1.2597806592918252E-2"/>
                  <c:y val="2.2593601936984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2.9762194081609992E-2"/>
                  <c:y val="7.9671608546016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прогноз</c:v>
                </c:pt>
                <c:pt idx="4">
                  <c:v>2024 год прогноз</c:v>
                </c:pt>
                <c:pt idx="5">
                  <c:v>2025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94979.5</c:v>
                </c:pt>
                <c:pt idx="4" formatCode="#,##0.0">
                  <c:v>98609.2</c:v>
                </c:pt>
                <c:pt idx="5" formatCode="#,##0.0">
                  <c:v>104302.9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550528"/>
        <c:axId val="36552064"/>
      </c:barChart>
      <c:catAx>
        <c:axId val="365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52064"/>
        <c:crosses val="autoZero"/>
        <c:auto val="1"/>
        <c:lblAlgn val="ctr"/>
        <c:lblOffset val="100"/>
        <c:noMultiLvlLbl val="0"/>
      </c:catAx>
      <c:valAx>
        <c:axId val="365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5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1883962210826492E-3"/>
                  <c:y val="1.5821362985811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6.1883962210827065E-3"/>
                  <c:y val="4.1758023618290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81105413246E-3"/>
                  <c:y val="9.4625107014253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5759309.3000000007</c:v>
                </c:pt>
                <c:pt idx="1">
                  <c:v>4063072.3</c:v>
                </c:pt>
                <c:pt idx="2">
                  <c:v>-152333.29999999999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7018089607977255E-2"/>
                  <c:y val="6.76946842507695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3.0941981105412674E-3"/>
                  <c:y val="-1.011529764666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1.2376792442165295E-2"/>
                  <c:y val="9.5772446852310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5421975.3000000007</c:v>
                </c:pt>
                <c:pt idx="1">
                  <c:v>3809182.9</c:v>
                </c:pt>
                <c:pt idx="2">
                  <c:v>-162727.20000000001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5470990552705485E-3"/>
                  <c:y val="-1.13861940176582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2.0112287718518605E-2"/>
                  <c:y val="9.1747975715116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3719647.8</c:v>
                </c:pt>
                <c:pt idx="1">
                  <c:v>4309735.2</c:v>
                </c:pt>
                <c:pt idx="2">
                  <c:v>-126268.4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636672"/>
        <c:axId val="30646656"/>
      </c:barChart>
      <c:catAx>
        <c:axId val="306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46656"/>
        <c:crosses val="autoZero"/>
        <c:auto val="1"/>
        <c:lblAlgn val="ctr"/>
        <c:lblOffset val="100"/>
        <c:noMultiLvlLbl val="0"/>
      </c:catAx>
      <c:valAx>
        <c:axId val="306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35294117647523E-2"/>
          <c:y val="9.138277777777748E-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2023г</c:v>
                </c:pt>
              </c:strCache>
            </c:strRef>
          </c:tx>
          <c:dLbls>
            <c:dLbl>
              <c:idx val="0"/>
              <c:layout>
                <c:manualLayout>
                  <c:x val="-0.16882352941176468"/>
                  <c:y val="5.4487372993963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2213235294117648"/>
                  <c:y val="-0.135709793910549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1971101</c:v>
                </c:pt>
                <c:pt idx="1">
                  <c:v>252201.8</c:v>
                </c:pt>
                <c:pt idx="2">
                  <c:v>3536006.5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93307566215836"/>
          <c:y val="1.062798577935786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 год</c:v>
                </c:pt>
              </c:strCache>
            </c:strRef>
          </c:tx>
          <c:dLbls>
            <c:dLbl>
              <c:idx val="0"/>
              <c:layout>
                <c:manualLayout>
                  <c:x val="-0.15797440635251103"/>
                  <c:y val="3.8231029885568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-0.11366622032249829"/>
                  <c:y val="-0.125922397511388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0434815234954401"/>
                  <c:y val="-8.81668703477397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1861491</c:v>
                </c:pt>
                <c:pt idx="1">
                  <c:v>262185</c:v>
                </c:pt>
                <c:pt idx="2" formatCode="General">
                  <c:v>3298299.3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3318267667228899E-2"/>
          <c:y val="0.54558540539199341"/>
          <c:w val="0.8719900297816372"/>
          <c:h val="0.31900288856793835"/>
        </c:manualLayout>
      </c:layout>
      <c:overlay val="0"/>
      <c:txPr>
        <a:bodyPr/>
        <a:lstStyle/>
        <a:p>
          <a:pPr>
            <a:lnSpc>
              <a:spcPct val="100000"/>
            </a:lnSpc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95486111111361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Lbls>
            <c:dLbl>
              <c:idx val="0"/>
              <c:layout>
                <c:manualLayout>
                  <c:x val="-0.23573572543672194"/>
                  <c:y val="5.669902373314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-0.11813914183885424"/>
                  <c:y val="-0.29888708355900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19516011984295306"/>
                  <c:y val="-0.122631337749447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1531894</c:v>
                </c:pt>
                <c:pt idx="1">
                  <c:v>271940</c:v>
                </c:pt>
                <c:pt idx="2" formatCode="General">
                  <c:v>1915813.8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4031126171169"/>
          <c:y val="9.3878129238736507E-2"/>
          <c:w val="0.89778992903664756"/>
          <c:h val="0.734692367506187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план 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1213.4000000000001</c:v>
                </c:pt>
                <c:pt idx="1">
                  <c:v>1449</c:v>
                </c:pt>
                <c:pt idx="2">
                  <c:v>1971.1</c:v>
                </c:pt>
                <c:pt idx="3">
                  <c:v>1861.5</c:v>
                </c:pt>
                <c:pt idx="4">
                  <c:v>1531.9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план 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284.5</c:v>
                </c:pt>
                <c:pt idx="1">
                  <c:v>301.60000000000002</c:v>
                </c:pt>
                <c:pt idx="2">
                  <c:v>252.2</c:v>
                </c:pt>
                <c:pt idx="3">
                  <c:v>262.2</c:v>
                </c:pt>
                <c:pt idx="4">
                  <c:v>271.89999999999969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39552"/>
        <c:axId val="30841088"/>
      </c:barChart>
      <c:catAx>
        <c:axId val="30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41088"/>
        <c:crosses val="autoZero"/>
        <c:auto val="1"/>
        <c:lblAlgn val="ctr"/>
        <c:lblOffset val="100"/>
        <c:noMultiLvlLbl val="0"/>
      </c:catAx>
      <c:valAx>
        <c:axId val="3084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3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631.9</c:v>
                </c:pt>
                <c:pt idx="1">
                  <c:v>800</c:v>
                </c:pt>
                <c:pt idx="2">
                  <c:v>1319.1</c:v>
                </c:pt>
                <c:pt idx="3">
                  <c:v>1139.4000000000001</c:v>
                </c:pt>
                <c:pt idx="4">
                  <c:v>807.4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</c:v>
                </c:pt>
                <c:pt idx="1">
                  <c:v>9.4</c:v>
                </c:pt>
                <c:pt idx="2">
                  <c:v>10.5</c:v>
                </c:pt>
                <c:pt idx="3">
                  <c:v>11.5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274.8</c:v>
                </c:pt>
                <c:pt idx="1">
                  <c:v>321.39999999999969</c:v>
                </c:pt>
                <c:pt idx="2">
                  <c:v>356.6</c:v>
                </c:pt>
                <c:pt idx="3">
                  <c:v>424.8</c:v>
                </c:pt>
                <c:pt idx="4">
                  <c:v>424.8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63.6</c:v>
                </c:pt>
                <c:pt idx="1">
                  <c:v>79</c:v>
                </c:pt>
                <c:pt idx="2">
                  <c:v>65.7</c:v>
                </c:pt>
                <c:pt idx="3">
                  <c:v>66.3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219.2</c:v>
                </c:pt>
                <c:pt idx="1">
                  <c:v>223.9</c:v>
                </c:pt>
                <c:pt idx="2">
                  <c:v>202</c:v>
                </c:pt>
                <c:pt idx="3">
                  <c:v>202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Лист1!$A$2:$A$6</c:f>
              <c:strCache>
                <c:ptCount val="5"/>
                <c:pt idx="0">
                  <c:v>2021г.</c:v>
                </c:pt>
                <c:pt idx="1">
                  <c:v>2022г. план</c:v>
                </c:pt>
                <c:pt idx="2">
                  <c:v>2023г. проект</c:v>
                </c:pt>
                <c:pt idx="3">
                  <c:v>2024г. проект</c:v>
                </c:pt>
                <c:pt idx="4">
                  <c:v>2025г.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13.9</c:v>
                </c:pt>
                <c:pt idx="1">
                  <c:v>15.2</c:v>
                </c:pt>
                <c:pt idx="2">
                  <c:v>17.2</c:v>
                </c:pt>
                <c:pt idx="3">
                  <c:v>17.5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4960"/>
        <c:axId val="31226496"/>
      </c:areaChart>
      <c:catAx>
        <c:axId val="3122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26496"/>
        <c:crosses val="autoZero"/>
        <c:auto val="1"/>
        <c:lblAlgn val="ctr"/>
        <c:lblOffset val="100"/>
        <c:noMultiLvlLbl val="0"/>
      </c:catAx>
      <c:valAx>
        <c:axId val="312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24960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10 мес. 2022г.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496.4</c:v>
                </c:pt>
                <c:pt idx="1">
                  <c:v>478.9</c:v>
                </c:pt>
                <c:pt idx="2">
                  <c:v>568</c:v>
                </c:pt>
                <c:pt idx="3">
                  <c:v>550.79999999999995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10 мес. 2022г.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637.70000000000005</c:v>
                </c:pt>
                <c:pt idx="1">
                  <c:v>498.4</c:v>
                </c:pt>
                <c:pt idx="2" formatCode="0.0">
                  <c:v>399</c:v>
                </c:pt>
                <c:pt idx="3">
                  <c:v>391.1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32002816"/>
        <c:axId val="32004352"/>
      </c:areaChart>
      <c:catAx>
        <c:axId val="32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4352"/>
        <c:crosses val="autoZero"/>
        <c:auto val="1"/>
        <c:lblAlgn val="ctr"/>
        <c:lblOffset val="100"/>
        <c:noMultiLvlLbl val="0"/>
      </c:catAx>
      <c:valAx>
        <c:axId val="32004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2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lt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3126" custLinFactNeighborY="-24249">
        <dgm:presLayoutVars>
          <dgm:bulletEnabled val="1"/>
        </dgm:presLayoutVars>
      </dgm:prSet>
      <dgm:spPr/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1284" custLinFactNeighborY="-6281"/>
      <dgm:spPr>
        <a:prstGeom prst="flowChartCollate">
          <a:avLst/>
        </a:prstGeom>
      </dgm:spPr>
    </dgm:pt>
  </dgm:ptLst>
  <dgm:cxnLst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</dgm:pt>
    <dgm:pt modelId="{AE814635-41AF-482F-8575-607B32A19DEE}" type="pres">
      <dgm:prSet presAssocID="{9D328161-4793-4F10-A31E-3604D3B56485}" presName="node" presStyleLbl="node1" presStyleIdx="0" presStyleCnt="3" custScaleX="70659">
        <dgm:presLayoutVars>
          <dgm:bulletEnabled val="1"/>
        </dgm:presLayoutVars>
      </dgm:prSet>
      <dgm:spPr>
        <a:prstGeom prst="ellipse">
          <a:avLst/>
        </a:prstGeom>
      </dgm:spPr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72133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6885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/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9952">
        <dgm:presLayoutVars>
          <dgm:bulletEnabled val="1"/>
        </dgm:presLayoutVars>
      </dgm:prSet>
      <dgm:spPr/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0" custLinFactNeighborY="-10732"/>
      <dgm:spPr>
        <a:prstGeom prst="flowChartCollate">
          <a:avLst/>
        </a:prstGeom>
      </dgm:spPr>
    </dgm:pt>
  </dgm:ptLst>
  <dgm:cxnLst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3744411" y="1877767"/>
          <a:ext cx="63991" cy="4361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728192" y="2112045"/>
          <a:ext cx="479933" cy="307157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16035" y="2937504"/>
          <a:ext cx="3551423" cy="3110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16035" y="2937504"/>
        <a:ext cx="3551423" cy="311008"/>
      </dsp:txXfrm>
    </dsp:sp>
    <dsp:sp modelId="{199E51A1-E2F0-44F9-9309-4C0D476AEDD1}">
      <dsp:nvSpPr>
        <dsp:cNvPr id="0" name=""/>
        <dsp:cNvSpPr/>
      </dsp:nvSpPr>
      <dsp:spPr>
        <a:xfrm>
          <a:off x="1584172" y="599624"/>
          <a:ext cx="707552" cy="6873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15%</a:t>
          </a:r>
        </a:p>
      </dsp:txBody>
      <dsp:txXfrm>
        <a:off x="1687791" y="700290"/>
        <a:ext cx="500314" cy="486057"/>
      </dsp:txXfrm>
    </dsp:sp>
    <dsp:sp modelId="{CE4B80C9-B7B7-412F-AAB4-970D35CFA58A}">
      <dsp:nvSpPr>
        <dsp:cNvPr id="0" name=""/>
        <dsp:cNvSpPr/>
      </dsp:nvSpPr>
      <dsp:spPr>
        <a:xfrm>
          <a:off x="1008114" y="23561"/>
          <a:ext cx="767384" cy="687320"/>
        </a:xfrm>
        <a:prstGeom prst="ellipse">
          <a:avLst/>
        </a:prstGeom>
        <a:solidFill>
          <a:schemeClr val="accent3">
            <a:hueOff val="1888084"/>
            <a:satOff val="18770"/>
            <a:lumOff val="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100%</a:t>
          </a:r>
        </a:p>
      </dsp:txBody>
      <dsp:txXfrm>
        <a:off x="1120495" y="124217"/>
        <a:ext cx="542622" cy="486008"/>
      </dsp:txXfrm>
    </dsp:sp>
    <dsp:sp modelId="{089E1508-1591-48F7-A4AF-BDC6B174BA04}">
      <dsp:nvSpPr>
        <dsp:cNvPr id="0" name=""/>
        <dsp:cNvSpPr/>
      </dsp:nvSpPr>
      <dsp:spPr>
        <a:xfrm>
          <a:off x="2160239" y="5560"/>
          <a:ext cx="697306" cy="696788"/>
        </a:xfrm>
        <a:prstGeom prst="ellipse">
          <a:avLst/>
        </a:prstGeom>
        <a:solidFill>
          <a:schemeClr val="accent3">
            <a:hueOff val="3776168"/>
            <a:satOff val="37541"/>
            <a:lumOff val="41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100%</a:t>
          </a:r>
        </a:p>
      </dsp:txBody>
      <dsp:txXfrm>
        <a:off x="2262357" y="107602"/>
        <a:ext cx="493070" cy="492704"/>
      </dsp:txXfrm>
    </dsp:sp>
    <dsp:sp modelId="{C5862DB7-C70E-47BC-ACE0-88B26CF7B847}">
      <dsp:nvSpPr>
        <dsp:cNvPr id="0" name=""/>
        <dsp:cNvSpPr/>
      </dsp:nvSpPr>
      <dsp:spPr>
        <a:xfrm>
          <a:off x="250529" y="5176"/>
          <a:ext cx="3407428" cy="284454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1683218" y="911"/>
          <a:ext cx="1439456" cy="1222312"/>
        </a:xfrm>
        <a:prstGeom prst="ellipse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sp:txBody>
      <dsp:txXfrm>
        <a:off x="1894021" y="179914"/>
        <a:ext cx="1017850" cy="864306"/>
      </dsp:txXfrm>
    </dsp:sp>
    <dsp:sp modelId="{7AAC85C8-9C35-4D50-9C4F-97B34C81EC9C}">
      <dsp:nvSpPr>
        <dsp:cNvPr id="0" name=""/>
        <dsp:cNvSpPr/>
      </dsp:nvSpPr>
      <dsp:spPr>
        <a:xfrm>
          <a:off x="3351003" y="1823"/>
          <a:ext cx="1469484" cy="1222312"/>
        </a:xfrm>
        <a:prstGeom prst="ellipse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sp:txBody>
      <dsp:txXfrm>
        <a:off x="3566204" y="180826"/>
        <a:ext cx="1039082" cy="864306"/>
      </dsp:txXfrm>
    </dsp:sp>
    <dsp:sp modelId="{DBC007ED-BC63-4A4F-B672-2F33F4C7A88F}">
      <dsp:nvSpPr>
        <dsp:cNvPr id="0" name=""/>
        <dsp:cNvSpPr/>
      </dsp:nvSpPr>
      <dsp:spPr>
        <a:xfrm>
          <a:off x="4999598" y="911"/>
          <a:ext cx="1402767" cy="1222312"/>
        </a:xfrm>
        <a:prstGeom prst="ellipse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sp:txBody>
      <dsp:txXfrm>
        <a:off x="5205028" y="179914"/>
        <a:ext cx="991907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368153" y="1078974"/>
          <a:ext cx="569435" cy="4572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449161" y="2025593"/>
          <a:ext cx="414046" cy="26498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6" y="2952340"/>
          <a:ext cx="3312354" cy="2104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/>
        </a:p>
      </dsp:txBody>
      <dsp:txXfrm>
        <a:off x="6" y="2952340"/>
        <a:ext cx="3312354" cy="210418"/>
      </dsp:txXfrm>
    </dsp:sp>
    <dsp:sp modelId="{1B16F12C-6E58-497A-AFE7-361DE060183A}">
      <dsp:nvSpPr>
        <dsp:cNvPr id="0" name=""/>
        <dsp:cNvSpPr/>
      </dsp:nvSpPr>
      <dsp:spPr>
        <a:xfrm>
          <a:off x="1296140" y="415093"/>
          <a:ext cx="713346" cy="7227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85%</a:t>
          </a:r>
        </a:p>
      </dsp:txBody>
      <dsp:txXfrm>
        <a:off x="1400607" y="520942"/>
        <a:ext cx="504412" cy="511085"/>
      </dsp:txXfrm>
    </dsp:sp>
    <dsp:sp modelId="{C5862DB7-C70E-47BC-ACE0-88B26CF7B847}">
      <dsp:nvSpPr>
        <dsp:cNvPr id="0" name=""/>
        <dsp:cNvSpPr/>
      </dsp:nvSpPr>
      <dsp:spPr>
        <a:xfrm>
          <a:off x="1" y="0"/>
          <a:ext cx="3312364" cy="2880347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0.24074</cdr:x>
      <cdr:y>0.56331</cdr:y>
    </cdr:from>
    <cdr:to>
      <cdr:x>0.32407</cdr:x>
      <cdr:y>0.60778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812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+235,6 (+19,4%)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0.25926</cdr:x>
      <cdr:y>0.60778</cdr:y>
    </cdr:from>
    <cdr:to>
      <cdr:x>0.29644</cdr:x>
      <cdr:y>0.6498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33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-49,4 (-16,4%)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-+17,1(+6,0%)</a:t>
          </a:r>
        </a:p>
      </cdr:txBody>
    </cdr:sp>
  </cdr:relSizeAnchor>
  <cdr:relSizeAnchor xmlns:cdr="http://schemas.openxmlformats.org/drawingml/2006/chartDrawing">
    <cdr:from>
      <cdr:x>0.41667</cdr:x>
      <cdr:y>0.56331</cdr:y>
    </cdr:from>
    <cdr:to>
      <cdr:x>0.5</cdr:x>
      <cdr:y>0.60778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429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+522,1 (+36,0%)</a:t>
          </a:r>
        </a:p>
      </cdr:txBody>
    </cdr:sp>
  </cdr:relSizeAnchor>
  <cdr:relSizeAnchor xmlns:cdr="http://schemas.openxmlformats.org/drawingml/2006/chartDrawing">
    <cdr:from>
      <cdr:x>0.44444</cdr:x>
      <cdr:y>0.60778</cdr:y>
    </cdr:from>
    <cdr:to>
      <cdr:x>0.48163</cdr:x>
      <cdr:y>0.6498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657600" y="3124200"/>
          <a:ext cx="306000" cy="2160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0.59259</cdr:x>
      <cdr:y>0.25201</cdr:y>
    </cdr:from>
    <cdr:to>
      <cdr:x>0.68519</cdr:x>
      <cdr:y>0.29648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876800" y="1295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+10,0 (+4,0%)</a:t>
          </a:r>
        </a:p>
      </cdr:txBody>
    </cdr:sp>
  </cdr:relSizeAnchor>
  <cdr:relSizeAnchor xmlns:cdr="http://schemas.openxmlformats.org/drawingml/2006/chartDrawing">
    <cdr:from>
      <cdr:x>0.61667</cdr:x>
      <cdr:y>0.29979</cdr:y>
    </cdr:from>
    <cdr:to>
      <cdr:x>0.65371</cdr:x>
      <cdr:y>0.34189</cdr:y>
    </cdr:to>
    <cdr:sp macro="" textlink="">
      <cdr:nvSpPr>
        <cdr:cNvPr id="28" name="Стрелка вниз 27"/>
        <cdr:cNvSpPr/>
      </cdr:nvSpPr>
      <cdr:spPr>
        <a:xfrm xmlns:a="http://schemas.openxmlformats.org/drawingml/2006/main" rot="10800000">
          <a:off x="5328621" y="1627367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0.60185</cdr:x>
      <cdr:y>0.56331</cdr:y>
    </cdr:from>
    <cdr:to>
      <cdr:x>0.68519</cdr:x>
      <cdr:y>0.60778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9530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-109,6 (-5,6%)</a:t>
          </a:r>
        </a:p>
      </cdr:txBody>
    </cdr:sp>
  </cdr:relSizeAnchor>
  <cdr:relSizeAnchor xmlns:cdr="http://schemas.openxmlformats.org/drawingml/2006/chartDrawing">
    <cdr:from>
      <cdr:x>0.62963</cdr:x>
      <cdr:y>0.60778</cdr:y>
    </cdr:from>
    <cdr:to>
      <cdr:x>0.66681</cdr:x>
      <cdr:y>0.6498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440608" y="3299247"/>
          <a:ext cx="321271" cy="22809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0.76852</cdr:x>
      <cdr:y>0.22236</cdr:y>
    </cdr:from>
    <cdr:to>
      <cdr:x>0.86111</cdr:x>
      <cdr:y>0.26683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324600" y="1143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+9,7 (+3,7%)</a:t>
          </a:r>
        </a:p>
      </cdr:txBody>
    </cdr:sp>
  </cdr:relSizeAnchor>
  <cdr:relSizeAnchor xmlns:cdr="http://schemas.openxmlformats.org/drawingml/2006/chartDrawing">
    <cdr:from>
      <cdr:x>0.7963</cdr:x>
      <cdr:y>0.26683</cdr:y>
    </cdr:from>
    <cdr:to>
      <cdr:x>0.83333</cdr:x>
      <cdr:y>0.30893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553200" y="1371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0.77778</cdr:x>
      <cdr:y>0.56331</cdr:y>
    </cdr:from>
    <cdr:to>
      <cdr:x>0.86111</cdr:x>
      <cdr:y>0.60778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400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-329,6 (-17,7%)</a:t>
          </a:r>
        </a:p>
      </cdr:txBody>
    </cdr:sp>
  </cdr:relSizeAnchor>
  <cdr:relSizeAnchor xmlns:cdr="http://schemas.openxmlformats.org/drawingml/2006/chartDrawing">
    <cdr:from>
      <cdr:x>0.80556</cdr:x>
      <cdr:y>0.60778</cdr:y>
    </cdr:from>
    <cdr:to>
      <cdr:x>0.84274</cdr:x>
      <cdr:y>0.6498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 rot="10800000">
          <a:off x="6960812" y="3299247"/>
          <a:ext cx="321271" cy="22809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5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0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6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346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49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38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5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6738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930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7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56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6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97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77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63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11/30/2022</a:t>
            </a:fld>
            <a:endParaRPr lang="en-US" sz="1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7" name="Рисунок 6">
            <a:hlinkClick r:id="rId18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6" r:id="rId1"/>
    <p:sldLayoutId id="2147485227" r:id="rId2"/>
    <p:sldLayoutId id="2147485228" r:id="rId3"/>
    <p:sldLayoutId id="2147485229" r:id="rId4"/>
    <p:sldLayoutId id="2147485230" r:id="rId5"/>
    <p:sldLayoutId id="2147485231" r:id="rId6"/>
    <p:sldLayoutId id="2147485232" r:id="rId7"/>
    <p:sldLayoutId id="2147485233" r:id="rId8"/>
    <p:sldLayoutId id="2147485234" r:id="rId9"/>
    <p:sldLayoutId id="2147485235" r:id="rId10"/>
    <p:sldLayoutId id="2147485236" r:id="rId11"/>
    <p:sldLayoutId id="2147485237" r:id="rId12"/>
    <p:sldLayoutId id="2147485238" r:id="rId13"/>
    <p:sldLayoutId id="2147485239" r:id="rId14"/>
    <p:sldLayoutId id="214748524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033" y="1124744"/>
            <a:ext cx="836990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noProof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3140969"/>
            <a:ext cx="7920880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бюджета городского округа Лобня на 2023 год и на плановый период 2024 и 2025 годов</a:t>
            </a:r>
            <a:b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ru-RU" sz="30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31" y="188640"/>
            <a:ext cx="1945023" cy="7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6264696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 –экономического развития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2023 - 2025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71827" y="1412776"/>
            <a:ext cx="7992888" cy="7920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01.01.2022 составляет 88 974 человек.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Ожидается, что по состоянию на 01.01.2023 численность населения составит 89 536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2699638"/>
              </p:ext>
            </p:extLst>
          </p:nvPr>
        </p:nvGraphicFramePr>
        <p:xfrm>
          <a:off x="611560" y="2276872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9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-53266"/>
            <a:ext cx="5580112" cy="100811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 – экономического развития </a:t>
            </a:r>
            <a:b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2023 – 2025 годы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95128" y="908720"/>
            <a:ext cx="7848872" cy="208823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81 496,2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2022 года объем отгруженной продукции промышленными предприятиями городского округа Лобня составит 91 927,8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2023 году объем отгруженной продукции промышленными предприятиями городского округа Лобня составит 94 979,5 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687459"/>
              </p:ext>
            </p:extLst>
          </p:nvPr>
        </p:nvGraphicFramePr>
        <p:xfrm>
          <a:off x="457200" y="3429000"/>
          <a:ext cx="85792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59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219660"/>
              </p:ext>
            </p:extLst>
          </p:nvPr>
        </p:nvGraphicFramePr>
        <p:xfrm>
          <a:off x="683568" y="1426460"/>
          <a:ext cx="8280922" cy="51885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55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6 179,2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6 600,0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работ и услуг, выполненных по виду экономической деятельности «Строительство»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0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86 713,9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93 085,9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93 782,1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97 217,9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101 213,4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13 162,5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16 045,1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18 742,6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20 899,9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23 193,2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60648"/>
            <a:ext cx="576064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городского округа Лобня Московской  области на 2023-2025 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accent3">
                    <a:lumMod val="50000"/>
                  </a:schemeClr>
                </a:solidFill>
                <a:latin typeface="Garamond"/>
                <a:cs typeface="Arial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334588"/>
            <a:ext cx="5184576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2020-2025 годы</a:t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3">
                  <a:lumMod val="50000"/>
                </a:schemeClr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720972" y="6010776"/>
            <a:ext cx="7315523" cy="7200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7765810"/>
              </p:ext>
            </p:extLst>
          </p:nvPr>
        </p:nvGraphicFramePr>
        <p:xfrm>
          <a:off x="323528" y="1196752"/>
          <a:ext cx="8938427" cy="44644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31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2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2020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2021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2022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2023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2024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2025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58B8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58B8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6 487 137,2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882,0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1 750 562,5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2 223 302,8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2 123 676,0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1 803 834,0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566,5</a:t>
                      </a:r>
                      <a:endParaRPr lang="ru-RU" sz="12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4 736 574,7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3 046 261,2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6 634 852,0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5 584 702,5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3 845 916,2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194,5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-46 940,0</a:t>
                      </a: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-147 714,8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-152 333,3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-162 727,2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-126 268,4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5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147 714,8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152 333,3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162 727,2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126 268,4</a:t>
                      </a:r>
                      <a:endParaRPr lang="ru-RU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307 992,2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  <a:endParaRPr kumimoji="0" lang="ru-RU" sz="12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i="0" u="none" strike="noStrike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530 244,2</a:t>
                      </a:r>
                      <a:endParaRPr kumimoji="0" lang="ru-RU" sz="12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610 530,7</a:t>
                      </a:r>
                      <a:endParaRPr kumimoji="0" lang="ru-RU" sz="12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773 257,9</a:t>
                      </a:r>
                      <a:endParaRPr kumimoji="0" lang="ru-RU" sz="12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200" b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899 526,3</a:t>
                      </a:r>
                      <a:endParaRPr kumimoji="0" lang="ru-RU" sz="1200" b="0" i="0" u="none" strike="noStrike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Текст 3"/>
          <p:cNvSpPr txBox="1">
            <a:spLocks/>
          </p:cNvSpPr>
          <p:nvPr/>
        </p:nvSpPr>
        <p:spPr bwMode="auto">
          <a:xfrm>
            <a:off x="-324172" y="5229200"/>
            <a:ext cx="1295400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  <a:defRPr/>
            </a:pPr>
            <a:r>
              <a:rPr lang="ru-RU" sz="11200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0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699792" y="297381"/>
            <a:ext cx="6840760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85947"/>
              </p:ext>
            </p:extLst>
          </p:nvPr>
        </p:nvGraphicFramePr>
        <p:xfrm>
          <a:off x="755576" y="1772816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3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779912" y="269013"/>
            <a:ext cx="5760640" cy="792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271699"/>
              </p:ext>
            </p:extLst>
          </p:nvPr>
        </p:nvGraphicFramePr>
        <p:xfrm>
          <a:off x="467544" y="4005064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790645"/>
              </p:ext>
            </p:extLst>
          </p:nvPr>
        </p:nvGraphicFramePr>
        <p:xfrm>
          <a:off x="2555776" y="3717032"/>
          <a:ext cx="3960440" cy="29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365171"/>
              </p:ext>
            </p:extLst>
          </p:nvPr>
        </p:nvGraphicFramePr>
        <p:xfrm>
          <a:off x="6228184" y="4005064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74650"/>
              </p:ext>
            </p:extLst>
          </p:nvPr>
        </p:nvGraphicFramePr>
        <p:xfrm>
          <a:off x="251520" y="1412776"/>
          <a:ext cx="2952328" cy="21972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1 971 101,0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252 201,8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1 834 924,6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1 701 081,9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8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64586"/>
              </p:ext>
            </p:extLst>
          </p:nvPr>
        </p:nvGraphicFramePr>
        <p:xfrm>
          <a:off x="3347864" y="1412776"/>
          <a:ext cx="2772347" cy="21602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1 861 491,0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262 185,0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  <a:p>
                      <a:pPr algn="ctr"/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1 601 497,0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1 696 802,3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39217"/>
              </p:ext>
            </p:extLst>
          </p:nvPr>
        </p:nvGraphicFramePr>
        <p:xfrm>
          <a:off x="6228184" y="1412776"/>
          <a:ext cx="2700338" cy="21657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6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1 531 894,0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271 940,0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218 736,6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1 697 077,2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395203"/>
            <a:ext cx="8569325" cy="504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55891"/>
              </p:ext>
            </p:extLst>
          </p:nvPr>
        </p:nvGraphicFramePr>
        <p:xfrm>
          <a:off x="251518" y="1124740"/>
          <a:ext cx="8712968" cy="5472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  <a:p>
                      <a:pPr algn="ctr" fontAlgn="ctr"/>
                      <a:endParaRPr lang="ru-RU" sz="11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11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9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</a:t>
                      </a:r>
                      <a:r>
                        <a:rPr lang="ru-RU" sz="9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754,1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6 487 137,2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5 759 309,3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5 421 975,3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3 719 647,8</a:t>
                      </a:r>
                      <a:endParaRPr lang="ru-RU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1 750 562,5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2 223 302,8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2 123 676,0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1 803 834,0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800 031,9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1 319 131,0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1 139 432,0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807 398,0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7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274 776,0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321 416,0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356 600,0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243 015,5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289 381,0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32 035,0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4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219 194,1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223 915,0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201 981,0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6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13 880,3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15 205,0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17 245,0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17 538,0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7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185 354,1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196 634,0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210 946,0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214 518,0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218 273,0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408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162 235,4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172 509,0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182 380,0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186 130,0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189 880,0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13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19672" y="307696"/>
            <a:ext cx="8892480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2021-2025 годах, тыс. рублей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49446"/>
              </p:ext>
            </p:extLst>
          </p:nvPr>
        </p:nvGraphicFramePr>
        <p:xfrm>
          <a:off x="323528" y="1268762"/>
          <a:ext cx="8712967" cy="54005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100" b="1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 Прогноз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   Прогноз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22 679,6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23 625,0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27 588,0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27 593,0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20 270,7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51 340,1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12 051,0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5 725,2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14 847,3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3 034,7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1 904,8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2 032,0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6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000 1 17 0000 00 0000 000 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4 736 574,7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9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1 872 461,3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4 764</a:t>
                      </a:r>
                      <a:r>
                        <a:rPr lang="ru-RU" sz="9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411,0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3 536 006,5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3 298 299,3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1 915 813,8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000 2 02 15000 00 0000 150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3 586,0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395 859,0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2 996 157,0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1 834 924,6</a:t>
                      </a: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1 601 497,0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218 736,6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066">
                <a:tc>
                  <a:txBody>
                    <a:bodyPr/>
                    <a:lstStyle/>
                    <a:p>
                      <a:pPr algn="just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1 396 602,3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1 564 544,0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1 701 081,9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1 696 802,3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t"/>
                      <a:r>
                        <a:rPr lang="ru-RU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1 697 077,2</a:t>
                      </a:r>
                      <a:endParaRPr lang="ru-RU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9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619268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b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effectLst/>
                <a:latin typeface="Garamond" panose="02020404030301010803" pitchFamily="18" charset="0"/>
              </a:rPr>
            </a:br>
            <a:endParaRPr lang="ru-RU" altLang="ru-RU" sz="2000" b="1" dirty="0">
              <a:solidFill>
                <a:schemeClr val="accent3">
                  <a:lumMod val="50000"/>
                </a:schemeClr>
              </a:solidFill>
              <a:effectLst/>
              <a:latin typeface="Garamond" panose="02020404030301010803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43474"/>
              </p:ext>
            </p:extLst>
          </p:nvPr>
        </p:nvGraphicFramePr>
        <p:xfrm>
          <a:off x="323528" y="1124744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0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97666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3641470"/>
              </p:ext>
            </p:extLst>
          </p:nvPr>
        </p:nvGraphicFramePr>
        <p:xfrm>
          <a:off x="323528" y="119675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83567" y="6093296"/>
            <a:ext cx="8208913" cy="6924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11128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4048" y="-99392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115166"/>
              </p:ext>
            </p:extLst>
          </p:nvPr>
        </p:nvGraphicFramePr>
        <p:xfrm>
          <a:off x="287524" y="476672"/>
          <a:ext cx="8568952" cy="6111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8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1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2023 - 2025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2020-2025 годы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и структура доходов бюджета городского</a:t>
                      </a:r>
                      <a:r>
                        <a:rPr lang="ru-RU" sz="11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2022 год и на очередной 2023 год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задачи и приоритеты расходов бюджета городского округа Лобня в 2023-2025 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2023 год и на плановый период 2024 и 2025 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2023 год и на плановый период 2024 и 2025 годов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2023 год и на плановый период 2024 и 2025</a:t>
                      </a:r>
                      <a:r>
                        <a:rPr lang="ru-RU" sz="11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Социально-значимые объекты, реализуемые в городском округе Лобня в 2023-2025 годах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altLang="ru-RU" sz="11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2023 год</a:t>
                      </a:r>
                      <a:endParaRPr lang="ru-RU" sz="11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Контактные данные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63888" y="159081"/>
            <a:ext cx="6336704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бюджета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207255"/>
              </p:ext>
            </p:extLst>
          </p:nvPr>
        </p:nvGraphicFramePr>
        <p:xfrm>
          <a:off x="251520" y="980726"/>
          <a:ext cx="8640960" cy="39733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УК Универсальные инвестиции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"КМП"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ТЕТРА ПАК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"ДЁЛЕР НФ И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"Амбар-Плюс"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Уай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Кей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Лоджистикс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(Рус)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"ЗИКА"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6633"/>
              </p:ext>
            </p:extLst>
          </p:nvPr>
        </p:nvGraphicFramePr>
        <p:xfrm>
          <a:off x="251520" y="5085184"/>
          <a:ext cx="864096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2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840760" cy="5040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неналоговых доходов,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4183294"/>
              </p:ext>
            </p:extLst>
          </p:nvPr>
        </p:nvGraphicFramePr>
        <p:xfrm>
          <a:off x="323528" y="112474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7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938724"/>
              </p:ext>
            </p:extLst>
          </p:nvPr>
        </p:nvGraphicFramePr>
        <p:xfrm>
          <a:off x="251520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55446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55 тыс. до 120 тыс. человек на 01.01.2022г.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5589240"/>
            <a:ext cx="7992888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Росстата (Главная страница/ Официальная статистика/ Московская область/ Население/ Оценка численности постоянного населения МО) https://mosstat.gks.ru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57538"/>
              </p:ext>
            </p:extLst>
          </p:nvPr>
        </p:nvGraphicFramePr>
        <p:xfrm>
          <a:off x="899592" y="1643495"/>
          <a:ext cx="7992888" cy="37372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1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1 253 440 000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58 543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1 086 080</a:t>
                      </a:r>
                      <a:r>
                        <a:rPr lang="ru-RU" sz="12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60 561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32 088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1 984 060 000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61 832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20 741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1 535 320 000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74 025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Посад 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1 961 570 000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80 722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24 219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2 071 800 000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85 545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16 835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88 974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25 455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2 692 260 000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105 764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21 133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2 262 550 000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107 063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17 258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1 868 280 000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108 257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31 893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3 772 310 000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118 279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800" y="226300"/>
            <a:ext cx="6624736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014810"/>
              </p:ext>
            </p:extLst>
          </p:nvPr>
        </p:nvGraphicFramePr>
        <p:xfrm>
          <a:off x="107504" y="1340768"/>
          <a:ext cx="5304408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25838"/>
              </p:ext>
            </p:extLst>
          </p:nvPr>
        </p:nvGraphicFramePr>
        <p:xfrm>
          <a:off x="5580110" y="754045"/>
          <a:ext cx="3456386" cy="59557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5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 </a:t>
                      </a:r>
                      <a:endParaRPr lang="ru-RU" sz="10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2 232,29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1 901,79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22,68%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1 770,34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43,33%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1 513,12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42,98%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1 065,70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885,46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649,92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12,26%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387,90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25,90%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347,72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33,75%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12,24%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16,76%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18,09%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30,63%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23,32%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1619672" y="332659"/>
            <a:ext cx="8640960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       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текущий 2022 год  и на очередной 2023 год,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8613144"/>
              </p:ext>
            </p:extLst>
          </p:nvPr>
        </p:nvGraphicFramePr>
        <p:xfrm>
          <a:off x="395536" y="1340766"/>
          <a:ext cx="8568952" cy="53285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7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396 357,6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504 888,1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7 047,9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44 930,6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232 191,9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471 350,0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742 017,5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765 048,3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8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4 806 427,2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3 639 387,0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157 240,9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165 306,0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120 143,9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110 294,9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105 804,6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5 512,8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16 600,0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20 780,3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3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6 634 852,0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3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6166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2022 год и на очередной финансовый 2023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37467"/>
              </p:ext>
            </p:extLst>
          </p:nvPr>
        </p:nvGraphicFramePr>
        <p:xfrm>
          <a:off x="323528" y="1340768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476250" y="1244952"/>
            <a:ext cx="8667750" cy="51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2023-2025 годах 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2023 году  69,3 %  расходов бюджета городского округа Лобня или 4 095 834,8 тыс. рублей составят расходы на социально-культурную сферу (на образование, культуру и туризм, физическую культуру и спорт, здравоохранение, социальную политику, средства массовой информации).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2023 - 2025 годах: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президента Российской Федерации от 07.05.2012 года № 597 «О мероприятиях по реализации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государственной социальной политики».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Дальнейшая реализация программно-целевого принципа планирования бюджета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повышает обоснованность бюджетных ассигнований, обеспечивает их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большую прозрачность для общества и наличие более широких возможностей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332656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расходов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9634"/>
              </p:ext>
            </p:extLst>
          </p:nvPr>
        </p:nvGraphicFramePr>
        <p:xfrm>
          <a:off x="611560" y="1772816"/>
          <a:ext cx="8352928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5 856 913,7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5 472 432,2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3 689 116,2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54 728,9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55 109,2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60 294,8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5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992763" y="47667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2023 год и на плановый период 2024 и 2025 годов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038176"/>
              </p:ext>
            </p:extLst>
          </p:nvPr>
        </p:nvGraphicFramePr>
        <p:xfrm>
          <a:off x="539552" y="1412776"/>
          <a:ext cx="8496944" cy="5256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3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504 888,1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497 597,1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507 170,8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7 047,9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7 328,9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44 023,0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44 023,0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471 350,0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110 884,0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106 657,0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765 048,3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504 279,9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360 315,2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3 639 387,0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3 966 229,7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2 325 163,6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165 306,0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156 666,7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156 573,0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110 294,9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107 714,5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107 483,3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4 050,0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14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25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муниципального) долга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20 780,3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21 820,5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23 467,8</a:t>
                      </a:r>
                      <a:endParaRPr lang="ru-RU" sz="125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5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  <a:endParaRPr lang="ru-RU" sz="125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404664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396117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перечисляемые из одного бюджета другому бюджету бюджетной системы</a:t>
            </a:r>
            <a:r>
              <a:rPr lang="en-US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n-US" alt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финансовые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обязательства возникающие в связи с привлечением кредитов в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кредитных организациях, получением бюджетных кредитов и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представлением государственных или муниципальных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altLang="ru-RU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гарантий, а также по выпущенным ценным бумагам</a:t>
            </a:r>
            <a:endParaRPr lang="ru-RU" alt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405198"/>
              </p:ext>
            </p:extLst>
          </p:nvPr>
        </p:nvGraphicFramePr>
        <p:xfrm>
          <a:off x="827584" y="148478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3095328" y="200538"/>
            <a:ext cx="6048672" cy="100811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муниципальным программам,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202583"/>
              </p:ext>
            </p:extLst>
          </p:nvPr>
        </p:nvGraphicFramePr>
        <p:xfrm>
          <a:off x="323528" y="1124744"/>
          <a:ext cx="8604955" cy="55327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95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2021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за 2022 год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3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 и туризм»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211 624,2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198 877,4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210 210,0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201 572,7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201 481,0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1 824 844,3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2 026 079,6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2 295 628,4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2 579 020,4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2 291 367,6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73 457,5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80 353,1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64 821,9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64 876,9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64 918,9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96 954,2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105 244,6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174 996,9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104 976,9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1 717,2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35 890,6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55 122,5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56 268,8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54 718,8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54 718,8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40 762,2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36 107,0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32 324,0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29 743,6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29 512,4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инфраструктуры, </a:t>
                      </a:r>
                      <a:r>
                        <a:rPr lang="ru-RU" sz="1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40 823,0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24 056,0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27 056,0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r>
                        <a:rPr lang="ru-RU" sz="10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312 300,9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415 122,2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409 183,7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415 175,5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23 696,6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23 917,3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19 238,7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18 870,1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19 101,0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103 463,2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151 926,8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424 563,5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105 597,3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101 370,5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80 283,9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83 053,3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78 529,5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76 779,5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78 359,5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252,1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363 721,7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743 611,3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693 885,8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370 608,9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274 884,3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 объектов  социальной инфраструктуры»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208 812,5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2 735 491,4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1 311 542,6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1 354 993,3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11 358,4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31 570,2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70 045,7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18 805,6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42 505,2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56 654,4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54 728,9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55 109,2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60 294,8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3 676 517,3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6 634 852,0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5 911 642,6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5 527 541,4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3 749 411,0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87478"/>
              </p:ext>
            </p:extLst>
          </p:nvPr>
        </p:nvGraphicFramePr>
        <p:xfrm>
          <a:off x="827584" y="1627067"/>
          <a:ext cx="8208912" cy="504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2163" y="2636912"/>
            <a:ext cx="8234139" cy="362917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в целях осуществления предусмотренных законодательством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полномочий органов местного самоуправления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сферах науки, образования, здравоохранения, культуры, 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защиты, занятости населения, </a:t>
            </a:r>
          </a:p>
          <a:p>
            <a:pPr algn="just">
              <a:defRPr/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947629"/>
            <a:ext cx="6688877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- 27 бюджетных учреждений;</a:t>
            </a:r>
            <a:b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автономных учреждений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6299"/>
            <a:ext cx="59299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</a:t>
            </a:r>
          </a:p>
          <a:p>
            <a:pPr algn="ctr"/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79512" y="4221088"/>
            <a:ext cx="4248472" cy="2520280"/>
            <a:chOff x="-167989" y="940067"/>
            <a:chExt cx="4488469" cy="2121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940067"/>
              <a:ext cx="4488469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sz="1600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600" kern="12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27984" y="1412776"/>
            <a:ext cx="4119446" cy="2806144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37204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68BF73-561E-4EB0-BC59-A0F85F3D8C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1628800"/>
            <a:ext cx="3384376" cy="23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589D61-0C7B-4710-8754-77DF77AF172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501008"/>
            <a:ext cx="360040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BFA0D-1845-5764-F2EF-5BB11C3AF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96401"/>
            <a:ext cx="4752528" cy="3044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45535" y="101029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107504" y="2237456"/>
            <a:ext cx="3888432" cy="11411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5589240"/>
            <a:ext cx="4464496" cy="10803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16016" y="2237456"/>
            <a:ext cx="4369959" cy="10803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645535" y="847802"/>
            <a:ext cx="6048672" cy="8964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2023 году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объеме 3 639 387,0 тыс. руб.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00808"/>
            <a:ext cx="83185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2023 году запланированы в сумме 165 306,0 тыс. рублей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502" y="42615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8FDA8-D942-73C4-E2AD-1B06F9A35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07856"/>
            <a:ext cx="4248472" cy="23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8064896" cy="486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2023 году запланированы в сумме           174 996,9 тыс.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979712" y="188640"/>
            <a:ext cx="7920038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7310B9-1165-DDAB-C42E-99D6A9339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0" y="4468361"/>
            <a:ext cx="6264695" cy="152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059832" y="181317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739458" y="908720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Жилищное хозяйство  70 376,2 тыс. рублей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0" y="5472226"/>
            <a:ext cx="5128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40 320,0 тыс. рублей</a:t>
            </a:r>
          </a:p>
          <a:p>
            <a:pPr algn="ctr"/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Разработка, актуализация схем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4067944" y="2197893"/>
            <a:ext cx="45365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  653 379,1 тыс. рублей</a:t>
            </a:r>
          </a:p>
          <a:p>
            <a:pPr algn="ctr"/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Приобретение коммунальной техники. Благоустройство лесопарка и двух скверов. Организация наружного освещения.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(оказание услуг) муниципальных учреждений в сфере похоронного дела.</a:t>
            </a:r>
            <a:endParaRPr lang="ru-RU" alt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161D1C-F24B-BE6E-F244-6798110A6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3" y="2420888"/>
            <a:ext cx="4079407" cy="2462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AE72E8-6146-252C-B9F5-678F88544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" y="4216409"/>
            <a:ext cx="3296199" cy="247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378063" y="476855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2023 году</a:t>
            </a:r>
          </a:p>
        </p:txBody>
      </p:sp>
      <p:sp>
        <p:nvSpPr>
          <p:cNvPr id="44036" name="Объект 3"/>
          <p:cNvSpPr>
            <a:spLocks noGrp="1"/>
          </p:cNvSpPr>
          <p:nvPr>
            <p:ph sz="half" idx="1"/>
          </p:nvPr>
        </p:nvSpPr>
        <p:spPr>
          <a:xfrm>
            <a:off x="4561444" y="3457514"/>
            <a:ext cx="4313936" cy="923329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           63 800,0 тыс. рублей.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91809" y="2534144"/>
            <a:ext cx="457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ямочный ремонт автомобильных дорог  75 000,0 тыс. рублей</a:t>
            </a: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130681" y="3512429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асфальтового покрытия дворовых территорий 39 000,0 тыс. рублей.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4379153" y="4500467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движения  2 000,0 тыс. рублей.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A98BE-55C6-5241-EE0A-9330DD573D61}"/>
              </a:ext>
            </a:extLst>
          </p:cNvPr>
          <p:cNvSpPr txBox="1"/>
          <p:nvPr/>
        </p:nvSpPr>
        <p:spPr>
          <a:xfrm>
            <a:off x="611560" y="175873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транспортной безопасности населения 280 000,0 тыс. рублей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C6255D-129D-6126-FDF9-CDBFDFFB9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44" y="1628800"/>
            <a:ext cx="3995936" cy="212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79928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102178" cy="46805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целью его ориентации на оценку эффективности бюджетных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11048" y="188640"/>
            <a:ext cx="4536504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831201"/>
              </p:ext>
            </p:extLst>
          </p:nvPr>
        </p:nvGraphicFramePr>
        <p:xfrm>
          <a:off x="827584" y="1556792"/>
          <a:ext cx="8136904" cy="50405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015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предприятий, прошедших диспансеризацию (за исключением предприятий, работающих за счет средств бюджета Московской области)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AA0680E-1045-63A3-B013-BA5B82578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765087"/>
              </p:ext>
            </p:extLst>
          </p:nvPr>
        </p:nvGraphicFramePr>
        <p:xfrm>
          <a:off x="611560" y="1556792"/>
          <a:ext cx="8429683" cy="51435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6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79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16 537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17 363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5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 деятельности библиотеки нового формата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6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праздничных и культурно-массовых мероприятий, в т.ч. творческих фестивалей и конкурсов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240851"/>
              </p:ext>
            </p:extLst>
          </p:nvPr>
        </p:nvGraphicFramePr>
        <p:xfrm>
          <a:off x="467545" y="1628800"/>
          <a:ext cx="8568954" cy="4968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94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посетителей киномероприятий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 организаций культуры (по которым проведен текущий ремонт, техническое переоснащение современным непроизводственным оборудованием и благоустройство территории)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2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посещений театров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(мероприятий в России)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5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 культуры, получивших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оборудование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58837" y="476672"/>
            <a:ext cx="612068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7930"/>
              </p:ext>
            </p:extLst>
          </p:nvPr>
        </p:nvGraphicFramePr>
        <p:xfrm>
          <a:off x="467544" y="1412776"/>
          <a:ext cx="8496944" cy="52565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8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организаций культуры оснащенных кинооборудованием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платных культурно-массовых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клубов и домов культуры 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участников клубных формирований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2018 года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учреждений культуры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63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6840760" cy="50405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746143"/>
              </p:ext>
            </p:extLst>
          </p:nvPr>
        </p:nvGraphicFramePr>
        <p:xfrm>
          <a:off x="467544" y="1196751"/>
          <a:ext cx="8568951" cy="54726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62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3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архивных фондов, хранящихся в муниципальном архиве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0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7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 в общей сумме указанной субвенции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8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посетителей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культуры и отдыха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707904" y="205646"/>
            <a:ext cx="56166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87276"/>
              </p:ext>
            </p:extLst>
          </p:nvPr>
        </p:nvGraphicFramePr>
        <p:xfrm>
          <a:off x="323528" y="1083466"/>
          <a:ext cx="8676458" cy="55858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0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3-х лет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6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2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2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059832" y="404663"/>
            <a:ext cx="5976664" cy="720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78202"/>
              </p:ext>
            </p:extLst>
          </p:nvPr>
        </p:nvGraphicFramePr>
        <p:xfrm>
          <a:off x="467544" y="1340767"/>
          <a:ext cx="8568951" cy="5283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4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5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525146"/>
              </p:ext>
            </p:extLst>
          </p:nvPr>
        </p:nvGraphicFramePr>
        <p:xfrm>
          <a:off x="395534" y="1268760"/>
          <a:ext cx="8568951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375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долголетие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– Доступность для инвалидов и других маломобильных групп населения муниципальных приоритетных объектов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3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детей-инвалидов такого возраста.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2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4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17653"/>
              </p:ext>
            </p:extLst>
          </p:nvPr>
        </p:nvGraphicFramePr>
        <p:xfrm>
          <a:off x="467542" y="1268761"/>
          <a:ext cx="856895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0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0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образования), 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промилле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 всего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расходов, направляемых на предоставление субсидий СО НКО, в общем объеме расходов бюджета городского округа Лобня на социальную сферу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 финансовая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имущественная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2114,1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6921"/>
              </p:ext>
            </p:extLst>
          </p:nvPr>
        </p:nvGraphicFramePr>
        <p:xfrm>
          <a:off x="3635896" y="254625"/>
          <a:ext cx="5134149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513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43306"/>
              </p:ext>
            </p:extLst>
          </p:nvPr>
        </p:nvGraphicFramePr>
        <p:xfrm>
          <a:off x="467544" y="1340770"/>
          <a:ext cx="8496944" cy="5328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5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7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kern="1200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5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5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8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u="none" strike="noStrike" cap="none" normalizeH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kumimoji="0" lang="en-US" sz="1100" b="0" i="0" u="none" strike="noStrike" cap="none" normalizeH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77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404664"/>
            <a:ext cx="67687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на плановый период 2024 и 2025 годов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8064896" cy="532859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бюджет городского округа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находящегося в муниципальной собственности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платежей в бюджет городского округа</a:t>
            </a:r>
            <a:endParaRPr lang="en-US" altLang="ru-RU"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8280920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«Спорт»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39671"/>
              </p:ext>
            </p:extLst>
          </p:nvPr>
        </p:nvGraphicFramePr>
        <p:xfrm>
          <a:off x="467544" y="1268760"/>
          <a:ext cx="842493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56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8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6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imSun;宋体"/>
                          <a:cs typeface="Times New Roman" panose="02020603050405020304" pitchFamily="18" charset="0"/>
                        </a:rPr>
                        <a:t>154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;宋体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89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9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 </a:t>
                      </a:r>
                      <a:r>
                        <a:rPr lang="en-US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en-US" altLang="en-US" sz="11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67744" y="309713"/>
            <a:ext cx="7715200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400388"/>
              </p:ext>
            </p:extLst>
          </p:nvPr>
        </p:nvGraphicFramePr>
        <p:xfrm>
          <a:off x="406801" y="1340768"/>
          <a:ext cx="8557690" cy="216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65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9181" y="366032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26226"/>
              </p:ext>
            </p:extLst>
          </p:nvPr>
        </p:nvGraphicFramePr>
        <p:xfrm>
          <a:off x="406800" y="4326604"/>
          <a:ext cx="8557688" cy="23427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6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648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6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исследуемых компонентов водной среды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3768" y="255956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85984"/>
              </p:ext>
            </p:extLst>
          </p:nvPr>
        </p:nvGraphicFramePr>
        <p:xfrm>
          <a:off x="467544" y="1268758"/>
          <a:ext cx="8496946" cy="53332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4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8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1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</a:t>
                      </a:r>
                      <a:endParaRPr lang="en-US" altLang="en-US" sz="11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None/>
                      </a:pPr>
                      <a:r>
                        <a:rPr kumimoji="0" lang="ru-RU" altLang="en-US" sz="12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None/>
                      </a:pPr>
                      <a:r>
                        <a:rPr kumimoji="0" lang="ru-RU" altLang="en-US" sz="1200" b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8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389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36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604867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716980"/>
              </p:ext>
            </p:extLst>
          </p:nvPr>
        </p:nvGraphicFramePr>
        <p:xfrm>
          <a:off x="467544" y="1340768"/>
          <a:ext cx="8424935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6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1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зданий (помещений) территориальных органов МВД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9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9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городского округа Лобня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419872" y="208606"/>
            <a:ext cx="5904656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224440"/>
              </p:ext>
            </p:extLst>
          </p:nvPr>
        </p:nvGraphicFramePr>
        <p:xfrm>
          <a:off x="395536" y="1268760"/>
          <a:ext cx="8568951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929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altLang="en-US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городского округа Лобня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5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 Лобня Московской области, по отношению к базовому периоду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2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0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73742"/>
              </p:ext>
            </p:extLst>
          </p:nvPr>
        </p:nvGraphicFramePr>
        <p:xfrm>
          <a:off x="395537" y="1204202"/>
          <a:ext cx="8640960" cy="54651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0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26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5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 жилищные условия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76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планируемых к вовлечению в целях индивидуального жилищного строительства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7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90000"/>
                        </a:lnSpc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8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детей-сирот и детей, оставшихся без попечения родителей, лиц из 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66247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28998"/>
              </p:ext>
            </p:extLst>
          </p:nvPr>
        </p:nvGraphicFramePr>
        <p:xfrm>
          <a:off x="468472" y="1268760"/>
          <a:ext cx="8496016" cy="54726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4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водоснабжения и водоотведения, программ комплексного развития коммунальной инфраструктуры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(котельные, ЦТП, сети)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В, С, D)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99,1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учет- оснащенность многоквартирных домов общедомовыми приборами учета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 классами энергоэффективности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40768"/>
              </p:ext>
            </p:extLst>
          </p:nvPr>
        </p:nvGraphicFramePr>
        <p:xfrm>
          <a:off x="468472" y="1268761"/>
          <a:ext cx="8496016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27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многофункциональных индустриальных парков,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технологических парков, промышленных площадок муниципальных образований Московской области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на которую привлечены новые резиденты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 в базовых несырьевых отраслях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6522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en-US" altLang="en-US" sz="1200" b="0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444969"/>
              </p:ext>
            </p:extLst>
          </p:nvPr>
        </p:nvGraphicFramePr>
        <p:xfrm>
          <a:off x="409574" y="1268760"/>
          <a:ext cx="8554915" cy="5400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973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объявленных торгов)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состоявшихся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</a:t>
                      </a:r>
                      <a:endParaRPr lang="ru-RU" altLang="en-US" sz="12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4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и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едпринима-тельства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9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расчете на 10 тыс. человек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99792" y="192820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79783"/>
              </p:ext>
            </p:extLst>
          </p:nvPr>
        </p:nvGraphicFramePr>
        <p:xfrm>
          <a:off x="422600" y="1196752"/>
          <a:ext cx="8613898" cy="54726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3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612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созданные предприятия МСП в сфере производства или услуг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МСП участниками проекта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тыс.ед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за отчетный период (прошедший год)</a:t>
                      </a:r>
                      <a:endParaRPr lang="ru-RU" sz="1200" i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6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12 750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1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54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кв.м/1000 человек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кв.м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незаконных нестационарных торговых объектов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места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688632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033208"/>
              </p:ext>
            </p:extLst>
          </p:nvPr>
        </p:nvGraphicFramePr>
        <p:xfrm>
          <a:off x="467545" y="1268760"/>
          <a:ext cx="8424937" cy="53285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12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46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 24 ноября 2020 г.      № 214/64 «Об установлении земельного налога на территории городского округа Лобня»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9,1%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2022г.   11,8%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2021г.   14,6%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16121"/>
              </p:ext>
            </p:extLst>
          </p:nvPr>
        </p:nvGraphicFramePr>
        <p:xfrm>
          <a:off x="438556" y="1412776"/>
          <a:ext cx="8525933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1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5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7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незаконных решений по земле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18361"/>
              </p:ext>
            </p:extLst>
          </p:nvPr>
        </p:nvGraphicFramePr>
        <p:xfrm>
          <a:off x="397726" y="1196749"/>
          <a:ext cx="8638769" cy="55446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014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1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муниципальным заказом, от общего числа муниципальных служащих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16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Лобня к годовому объему доходов бюджета городского округа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1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051720" y="188639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гражданского общества, повышение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эффективности местного самоуправления и реализации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89177"/>
              </p:ext>
            </p:extLst>
          </p:nvPr>
        </p:nvGraphicFramePr>
        <p:xfrm>
          <a:off x="369808" y="1268761"/>
          <a:ext cx="8594682" cy="5400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348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СМИ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174,96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социальных сетях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7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71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11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млн.чел.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0,00595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муниципального образования, 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604867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функционирование    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99756"/>
              </p:ext>
            </p:extLst>
          </p:nvPr>
        </p:nvGraphicFramePr>
        <p:xfrm>
          <a:off x="395536" y="1700808"/>
          <a:ext cx="8568952" cy="4896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1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погибших на 100 тыс.населения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случаев 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 100 тыс.</a:t>
                      </a: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населения</a:t>
                      </a: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км/тыс.кв.м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26,36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27,00</a:t>
                      </a:r>
                    </a:p>
                  </a:txBody>
                  <a:tcPr marL="39370" marR="39370" marT="36195" marB="361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9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 места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35 409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893586"/>
              </p:ext>
            </p:extLst>
          </p:nvPr>
        </p:nvGraphicFramePr>
        <p:xfrm>
          <a:off x="423606" y="1268756"/>
          <a:ext cx="8612890" cy="5400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5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948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 МФЦ, ожидающих в очереди более 11,5 минут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20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6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0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48975"/>
              </p:ext>
            </p:extLst>
          </p:nvPr>
        </p:nvGraphicFramePr>
        <p:xfrm>
          <a:off x="434386" y="1340768"/>
          <a:ext cx="8530104" cy="53285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1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4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kumimoji="0" lang="ru-RU" altLang="ru-RU" sz="115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15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проникновения ЕСИА муниципальном образовании Московской области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5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ru-RU" altLang="ru-RU" sz="115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kumimoji="0" lang="ru-RU" altLang="ru-RU" sz="1150" b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9524" marB="0"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раз.)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9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1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en-US" altLang="en-US" sz="115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619268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098973"/>
              </p:ext>
            </p:extLst>
          </p:nvPr>
        </p:nvGraphicFramePr>
        <p:xfrm>
          <a:off x="432194" y="1268760"/>
          <a:ext cx="8532295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94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83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государственных и муниципальных образовательных организаций, реализующих программы начального общего, основного общего, среднего общего образования, в учебных классах которых обеспечена возможность беспроводного широкополосного доступа к информаци-онно-телекоммуникационной сети "Интернет" по технологии WiFi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4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 для общеобразовательных организаций, расположенных в городских населенных пунктах – не менее 100 Мбит/с;</a:t>
                      </a:r>
                      <a:b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общеобразовательных организаций, расположенных в сельских населенных пунктах, – не менее 50 Мбит/с**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72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83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Мбит/с***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2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en-US" altLang="en-US" sz="11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661512"/>
              </p:ext>
            </p:extLst>
          </p:nvPr>
        </p:nvGraphicFramePr>
        <p:xfrm>
          <a:off x="408112" y="1268761"/>
          <a:ext cx="8556376" cy="54005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0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46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 (внесение изменений в генеральный план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8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2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93937"/>
              </p:ext>
            </p:extLst>
          </p:nvPr>
        </p:nvGraphicFramePr>
        <p:xfrm>
          <a:off x="395536" y="1360434"/>
          <a:ext cx="8568953" cy="53089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5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3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концепций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разработанных проектов благоустройства общественных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9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80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519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среды.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9533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поселениях*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704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15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систем наружного освещения, на которых реализованы мероприятия по устройству и капитальному ремонту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63688" y="34732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24781"/>
              </p:ext>
            </p:extLst>
          </p:nvPr>
        </p:nvGraphicFramePr>
        <p:xfrm>
          <a:off x="467544" y="1484784"/>
          <a:ext cx="8568950" cy="51531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264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49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261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292,0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297,0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тыс.кВт/ч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188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 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676">
                <a:tc>
                  <a:txBody>
                    <a:bodyPr/>
                    <a:lstStyle/>
                    <a:p>
                      <a:pPr marL="0" indent="0" algn="l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</a:p>
                  </a:txBody>
                  <a:tcPr marL="39370" marR="39370" marT="36000" marB="36000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370" marR="39370" marT="64770" marB="539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51125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505966"/>
              </p:ext>
            </p:extLst>
          </p:nvPr>
        </p:nvGraphicFramePr>
        <p:xfrm>
          <a:off x="611560" y="1340768"/>
          <a:ext cx="8352928" cy="52565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099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24 ноября 2020 г.    № 215/64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3,0%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   3,7%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  4,2%</a:t>
                      </a: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1547664" y="908720"/>
            <a:ext cx="8280920" cy="72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«Строительство объектов социальной инфраструктуры</a:t>
            </a:r>
            <a:r>
              <a:rPr lang="ru-RU" altLang="ru-RU" sz="2000" b="1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kern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526707"/>
              </p:ext>
            </p:extLst>
          </p:nvPr>
        </p:nvGraphicFramePr>
        <p:xfrm>
          <a:off x="323526" y="2276872"/>
          <a:ext cx="8496944" cy="36896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88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г.о.Лобня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 (север) 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32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</a:t>
                      </a: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2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мест по адресу: Московская обл. г. Лобня, 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(север))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(единица)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ru-RU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extLst>
                  <a:ext uri="{0D108BD9-81ED-4DB2-BD59-A6C34878D82A}">
                    <a16:rowId xmlns:a16="http://schemas.microsoft.com/office/drawing/2014/main" val="81296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90159"/>
              </p:ext>
            </p:extLst>
          </p:nvPr>
        </p:nvGraphicFramePr>
        <p:xfrm>
          <a:off x="611560" y="1700808"/>
          <a:ext cx="8244000" cy="34563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ru-RU" alt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64769" marB="64769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1,01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en-US" altLang="en-US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0,082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0" latinLnBrk="0" hangingPunct="0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lang="ru-RU" sz="12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0,032</a:t>
                      </a: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4103440" y="0"/>
            <a:ext cx="504056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объекты, реализуемые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в 2023-2025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49467"/>
              </p:ext>
            </p:extLst>
          </p:nvPr>
        </p:nvGraphicFramePr>
        <p:xfrm>
          <a:off x="257772" y="764705"/>
          <a:ext cx="8634708" cy="59766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886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2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793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ru-RU" sz="8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</a:t>
                      </a:r>
                      <a:r>
                        <a:rPr lang="ru-RU" sz="850" dirty="0">
                          <a:solidFill>
                            <a:schemeClr val="tx1"/>
                          </a:solidFill>
                        </a:rPr>
                        <a:t>	</a:t>
                      </a:r>
                      <a:endParaRPr lang="ru-RU" sz="8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8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г.о.Лобня, </a:t>
                      </a:r>
                      <a:r>
                        <a:rPr lang="ru-RU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 (север)  (ПИР  и строительство)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239 125,2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282 575,9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общедоступности дошкольного образования в новом дошкольном учреждении.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182 248,3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226 919,0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56 876,9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55 656,9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89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2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мест по адресу: Московская обл. г. Лобня, 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Катюшки (север)  (ПИР и строительство)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1 072 417,4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1 072 417,4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второй смены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250490816"/>
                  </a:ext>
                </a:extLst>
              </a:tr>
              <a:tr h="18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758 813,7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1020"/>
                  </a:ext>
                </a:extLst>
              </a:tr>
              <a:tr h="248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313 603,7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313 603,7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72040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Футбольное поле (мини-стадион) по адресу: г.Лобня,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ул.Спортивная,д.27, стадион «Труд»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49 960,0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591029732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47 462,0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26448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7123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хоккейная площадка по адресу: г.Лобня, ул.Ленина, д.22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6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Многофункциональная  хоккейная площадка по адресу: г.Лобня, ул.Чехова, д.3а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 </a:t>
                      </a: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</a:t>
                      </a:r>
                      <a:r>
                        <a:rPr lang="ru-RU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культурой и спортом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658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6622">
                <a:tc vMerge="1"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775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и начало строительства напорного коллектора и КНС  для подключения к централизованной системе водоотведения МБОУ Луговская СОШ (ул. Большая д.2)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устройства централизованного водоотведения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сохранности дорожного полотна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70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1 389 102,6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1 358 593,3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1 011 324,0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985 732,7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377 778,6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372 860,6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256584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2023 год</a:t>
            </a:r>
            <a:endParaRPr lang="ru-RU" sz="1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78094"/>
              </p:ext>
            </p:extLst>
          </p:nvPr>
        </p:nvGraphicFramePr>
        <p:xfrm>
          <a:off x="251521" y="1052734"/>
          <a:ext cx="8784975" cy="5688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75259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2902794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2057741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1209977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847764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791440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479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соц.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296161">
                <a:tc rowSpan="5">
                  <a:txBody>
                    <a:bodyPr/>
                    <a:lstStyle/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1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1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 «Почетный гражданин г.Лобня»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417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404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 от 21.12.2021 №94/8 «О предоставлении мер социальной поддержки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оплате жилья и коммунальных услуг отдельным категориям граждан, проживающих в городском округе 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труда«;</a:t>
                      </a:r>
                      <a:endParaRPr lang="ru-RU" sz="8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</a:t>
                      </a:r>
                      <a:endParaRPr lang="ru-RU" sz="8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12 920,0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600066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семей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586446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 округа  Лобня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  <a:tr h="731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«Здравоохранение»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городской поликлиники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662333864"/>
                  </a:ext>
                </a:extLst>
              </a:tr>
              <a:tr h="734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85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помещений сотрудникам муниципальных учреждений»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947711081"/>
                  </a:ext>
                </a:extLst>
              </a:tr>
              <a:tr h="19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9419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897298" y="404664"/>
            <a:ext cx="5246702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92732"/>
              </p:ext>
            </p:extLst>
          </p:nvPr>
        </p:nvGraphicFramePr>
        <p:xfrm>
          <a:off x="323528" y="1268762"/>
          <a:ext cx="8640959" cy="54005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0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5 697,23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5 608,00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5 705,34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514,25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496,15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495,23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5 318,78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1 249,68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1 199,82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8 632,91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683,31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4 053,31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41 067,33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44 699,98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26 156,86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1 865,34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1 765,66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1 761,34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1 244,58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1 213,96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1 209,12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1 974,69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1 183,10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1 180,92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45,64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45,56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234,49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245,92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264,00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29072"/>
            <a:ext cx="8229600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7667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118974"/>
              </p:ext>
            </p:extLst>
          </p:nvPr>
        </p:nvGraphicFramePr>
        <p:xfrm>
          <a:off x="3817404" y="2276872"/>
          <a:ext cx="38394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935955"/>
              </p:ext>
            </p:extLst>
          </p:nvPr>
        </p:nvGraphicFramePr>
        <p:xfrm>
          <a:off x="683568" y="792088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191491"/>
              </p:ext>
            </p:extLst>
          </p:nvPr>
        </p:nvGraphicFramePr>
        <p:xfrm>
          <a:off x="539552" y="2276872"/>
          <a:ext cx="33123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067944" y="37721"/>
            <a:ext cx="529309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</a:t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27131"/>
              </p:ext>
            </p:extLst>
          </p:nvPr>
        </p:nvGraphicFramePr>
        <p:xfrm>
          <a:off x="143507" y="676915"/>
          <a:ext cx="8892989" cy="59204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3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4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920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пп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 </a:t>
                      </a:r>
                      <a:r>
                        <a:rPr lang="ru-RU" sz="10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установлении земельного налога на территории городского округа Лобня»»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0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36 832,0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2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nzevaya-elegantnos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B1C781-CD00-44A1-B706-8C1032A9F44A}">
  <ds:schemaRefs>
    <ds:schemaRef ds:uri="http://purl.org/dc/elements/1.1/"/>
    <ds:schemaRef ds:uri="http://schemas.microsoft.com/office/2006/metadata/properties"/>
    <ds:schemaRef ds:uri="9d035d7d-02e5-4a00-8b62-9a556aabc7b5"/>
    <ds:schemaRef ds:uri="http://purl.org/dc/terms/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12726</Words>
  <Application>Microsoft Office PowerPoint</Application>
  <PresentationFormat>Экран (4:3)</PresentationFormat>
  <Paragraphs>3266</Paragraphs>
  <Slides>75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</vt:lpstr>
      <vt:lpstr>Calibri</vt:lpstr>
      <vt:lpstr>Garamond</vt:lpstr>
      <vt:lpstr>Georgia</vt:lpstr>
      <vt:lpstr>Times New Roman</vt:lpstr>
      <vt:lpstr>Wingdings</vt:lpstr>
      <vt:lpstr>oranzevaya-elegantnost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2023 год и на плановый период 2024 и 2025 годов</vt:lpstr>
      <vt:lpstr>Основные задачи и приоритеты налоговой политики               на 2023 год и на плановый период 2024 и 2025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 прогноза социально –экономического развития  городского округа Лобня Московской области на 2023 - 2025 годы</vt:lpstr>
      <vt:lpstr>Основные показатели  прогноза социально – экономического развития  городского округа Лобня Московской области на 2023 – 2025 годы</vt:lpstr>
      <vt:lpstr>Презентация PowerPoint</vt:lpstr>
      <vt:lpstr>Основные параметры бюджета городского округа Лобня за 2020-2025 годы </vt:lpstr>
      <vt:lpstr>Динамика изменений основных параметров бюджета  городского округа Лобня, тыс. рублей</vt:lpstr>
      <vt:lpstr>Структура доходов бюджета  городского округа Лобня </vt:lpstr>
      <vt:lpstr>Объем и структура налоговых, неналоговых доходов и  межбюджетных трансфертов в 2021-2025 годах, тыс. рублей </vt:lpstr>
      <vt:lpstr>Объем и структура налоговых, неналоговых доходов и  межбюджетных трансфертов в 2021-2025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 городского округа Лобня</vt:lpstr>
      <vt:lpstr>Объем поступлений неналоговых доходов,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01.01.2022г. </vt:lpstr>
      <vt:lpstr>Муниципальный долг городского округа Лобня, млн. рублей</vt:lpstr>
      <vt:lpstr>Сравнительный анализ бюджета городского округа Лобня                   на текущий 2022 год  и на очередной 2023 год, тыс. рублей</vt:lpstr>
      <vt:lpstr>Сравнительный анализ бюджета городского округа Лобня на текущий 2022 год и на очередной финансовый 2023 год</vt:lpstr>
      <vt:lpstr>Презентация PowerPoint</vt:lpstr>
      <vt:lpstr>Структура расходов бюджета городского округа Лобня  на 2023 год и на плановый период 2024 и 2025 годов, тыс. руб.</vt:lpstr>
      <vt:lpstr>Расходы бюджета городского округа Лобня  по разделам на 2023 год и на плановый период 2024 и 2025 годов тыс. рублей</vt:lpstr>
      <vt:lpstr>Структура расходов бюджета городского округа Лобня</vt:lpstr>
      <vt:lpstr>Расходы бюджета городского округа Лобня  по муниципальным программам, тыс. рублей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2023 году</vt:lpstr>
      <vt:lpstr>Расходы на дорожное хозяйство  в 2023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 «Спорт»</vt:lpstr>
      <vt:lpstr>Показатели муниципальной программы  «Развитие сельского хозяйства»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 «Развитие институтов гражданского общества, повышение   эффективности местного самоуправления и реализации  молодежной политики»</vt:lpstr>
      <vt:lpstr>Показатели муниципальной программы  «Развитие и функционирование 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 «Строительство объектов социальной инфраструктуры»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 в городском округе Лобня в 2023-2025 годах</vt:lpstr>
      <vt:lpstr>Расходы бюджета с учетом интересов целевых групп  пользователей, на которые направлены мероприятия муниципальных программ на 2023 год</vt:lpstr>
      <vt:lpstr>Информация об объеме расходов бюджета  городского округа Лобня 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2022-11-30T13:54:02Z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